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8" r:id="rId3"/>
    <p:sldId id="275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6" r:id="rId13"/>
    <p:sldId id="273" r:id="rId14"/>
    <p:sldId id="267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FF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21A24-6822-4E99-9A36-4DBC5C019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678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BDE17-0D2C-4227-968D-6624FF7F9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180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BE9CA-14F4-45FA-9BB9-5CF85C9B2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92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C5C0-062E-4321-A326-A50709F2C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86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795B3-97C3-483A-88F5-A7C70A904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06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5489E-2506-4265-A363-E650FC7F3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69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1A708-FAE5-485C-982D-E722B8AFC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40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E6989-F6C1-4F25-B20D-8D19E9B01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30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008CF-B434-4508-9B5D-95BF3A1BF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294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13F7A-6E58-4572-80FC-5977E64C0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61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45BFE-BF6F-4416-B2FE-AE00B5CB5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28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0A2F6-C362-469C-8232-672B13A44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47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0A8BBAE-DD9E-464E-A94F-978CE4A2A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priroda.inc.ru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m2mos.ru/images/giossariy/glossariy05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www.aloepole.ru/data/7/6/3679548-396x301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priroda.inc.ru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hyperlink" Target="priroda.inc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priroda.inc.r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hyperlink" Target="priroda.inc.r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priroda.inc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488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WordArt 6"/>
          <p:cNvSpPr>
            <a:spLocks noChangeArrowheads="1" noChangeShapeType="1" noTextEdit="1"/>
          </p:cNvSpPr>
          <p:nvPr/>
        </p:nvSpPr>
        <p:spPr bwMode="auto">
          <a:xfrm>
            <a:off x="1800225" y="2060575"/>
            <a:ext cx="6588125" cy="2155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Угол.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Прямой и развёрнутый угол.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 Чертёжный треугольник.</a:t>
            </a: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539750" y="4724400"/>
            <a:ext cx="7993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800"/>
              <a:t>Составитель:  Ивченко О.В.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50825" y="2276475"/>
            <a:ext cx="1584325" cy="1655763"/>
            <a:chOff x="1066" y="2704"/>
            <a:chExt cx="1315" cy="1180"/>
          </a:xfrm>
        </p:grpSpPr>
        <p:sp>
          <p:nvSpPr>
            <p:cNvPr id="12308" name="Rectangle 4"/>
            <p:cNvSpPr>
              <a:spLocks noChangeArrowheads="1"/>
            </p:cNvSpPr>
            <p:nvPr/>
          </p:nvSpPr>
          <p:spPr bwMode="auto">
            <a:xfrm>
              <a:off x="1066" y="2704"/>
              <a:ext cx="1315" cy="1180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2309" name="Line 5"/>
            <p:cNvSpPr>
              <a:spLocks noChangeShapeType="1"/>
            </p:cNvSpPr>
            <p:nvPr/>
          </p:nvSpPr>
          <p:spPr bwMode="auto">
            <a:xfrm>
              <a:off x="1066" y="3294"/>
              <a:ext cx="13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2310" name="Line 6"/>
            <p:cNvSpPr>
              <a:spLocks noChangeShapeType="1"/>
            </p:cNvSpPr>
            <p:nvPr/>
          </p:nvSpPr>
          <p:spPr bwMode="auto">
            <a:xfrm>
              <a:off x="1746" y="2704"/>
              <a:ext cx="0" cy="1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</p:grp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051050" y="2017713"/>
            <a:ext cx="6697663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ru-RU" altLang="ru-RU" sz="2100"/>
              <a:t>Согнем два раза пополам лист бумаги, а потом его развернем. Линии сгиба образуют 4 равных угла. Каждый из этих углов равен половине развернутого угла. Такие углы называют прямыми.</a:t>
            </a:r>
            <a:r>
              <a:rPr lang="ru-RU" altLang="ru-RU"/>
              <a:t> 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684213" y="4221163"/>
            <a:ext cx="77755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>
                <a:latin typeface="Tahoma" pitchFamily="34" charset="0"/>
              </a:rPr>
              <a:t>Прямым углом</a:t>
            </a:r>
            <a:r>
              <a:rPr lang="ru-RU" altLang="ru-RU" sz="1800">
                <a:latin typeface="Tahoma" pitchFamily="34" charset="0"/>
              </a:rPr>
              <a:t> называют половину развернутого угла.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250825" y="5202238"/>
            <a:ext cx="1655763" cy="1655762"/>
            <a:chOff x="2585" y="2504"/>
            <a:chExt cx="1043" cy="1043"/>
          </a:xfrm>
        </p:grpSpPr>
        <p:sp>
          <p:nvSpPr>
            <p:cNvPr id="12300" name="Oval 8"/>
            <p:cNvSpPr>
              <a:spLocks noChangeArrowheads="1"/>
            </p:cNvSpPr>
            <p:nvPr/>
          </p:nvSpPr>
          <p:spPr bwMode="auto">
            <a:xfrm>
              <a:off x="2585" y="2504"/>
              <a:ext cx="1043" cy="1043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2301" name="Oval 9">
              <a:hlinkClick r:id="rId2" action="ppaction://hlinkfile"/>
            </p:cNvPr>
            <p:cNvSpPr>
              <a:spLocks noChangeArrowheads="1"/>
            </p:cNvSpPr>
            <p:nvPr/>
          </p:nvSpPr>
          <p:spPr bwMode="auto">
            <a:xfrm>
              <a:off x="2608" y="2523"/>
              <a:ext cx="998" cy="998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2302" name="Line 10"/>
            <p:cNvSpPr>
              <a:spLocks noChangeShapeType="1"/>
            </p:cNvSpPr>
            <p:nvPr/>
          </p:nvSpPr>
          <p:spPr bwMode="auto">
            <a:xfrm flipV="1">
              <a:off x="3106" y="2627"/>
              <a:ext cx="5" cy="3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2303" name="Oval 11"/>
            <p:cNvSpPr>
              <a:spLocks noChangeArrowheads="1"/>
            </p:cNvSpPr>
            <p:nvPr/>
          </p:nvSpPr>
          <p:spPr bwMode="auto">
            <a:xfrm>
              <a:off x="3084" y="2549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2304" name="Line 12"/>
            <p:cNvSpPr>
              <a:spLocks noChangeShapeType="1"/>
            </p:cNvSpPr>
            <p:nvPr/>
          </p:nvSpPr>
          <p:spPr bwMode="auto">
            <a:xfrm>
              <a:off x="3106" y="3014"/>
              <a:ext cx="318" cy="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2305" name="Oval 13"/>
            <p:cNvSpPr>
              <a:spLocks noChangeArrowheads="1"/>
            </p:cNvSpPr>
            <p:nvPr/>
          </p:nvSpPr>
          <p:spPr bwMode="auto">
            <a:xfrm>
              <a:off x="3084" y="3438"/>
              <a:ext cx="45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2306" name="Oval 14"/>
            <p:cNvSpPr>
              <a:spLocks noChangeArrowheads="1"/>
            </p:cNvSpPr>
            <p:nvPr/>
          </p:nvSpPr>
          <p:spPr bwMode="auto">
            <a:xfrm>
              <a:off x="3521" y="3014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2307" name="Oval 15"/>
            <p:cNvSpPr>
              <a:spLocks noChangeArrowheads="1"/>
            </p:cNvSpPr>
            <p:nvPr/>
          </p:nvSpPr>
          <p:spPr bwMode="auto">
            <a:xfrm>
              <a:off x="2642" y="3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</p:grp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1979613" y="5229225"/>
            <a:ext cx="52562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>
                <a:latin typeface="Tahoma" pitchFamily="34" charset="0"/>
              </a:rPr>
              <a:t>Часовая и минутная стрелки часов образуют в 3 часа прямой угол. </a:t>
            </a:r>
          </a:p>
        </p:txBody>
      </p:sp>
      <p:sp>
        <p:nvSpPr>
          <p:cNvPr id="12295" name="Text Box 20"/>
          <p:cNvSpPr txBox="1">
            <a:spLocks noChangeArrowheads="1"/>
          </p:cNvSpPr>
          <p:nvPr/>
        </p:nvSpPr>
        <p:spPr bwMode="auto">
          <a:xfrm>
            <a:off x="755650" y="2781300"/>
            <a:ext cx="215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/>
              <a:t>2</a:t>
            </a:r>
          </a:p>
        </p:txBody>
      </p:sp>
      <p:sp>
        <p:nvSpPr>
          <p:cNvPr id="12296" name="Text Box 21"/>
          <p:cNvSpPr txBox="1">
            <a:spLocks noChangeArrowheads="1"/>
          </p:cNvSpPr>
          <p:nvPr/>
        </p:nvSpPr>
        <p:spPr bwMode="auto">
          <a:xfrm>
            <a:off x="1187450" y="2781300"/>
            <a:ext cx="215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/>
              <a:t>1</a:t>
            </a:r>
          </a:p>
        </p:txBody>
      </p:sp>
      <p:sp>
        <p:nvSpPr>
          <p:cNvPr id="12297" name="Text Box 22"/>
          <p:cNvSpPr txBox="1">
            <a:spLocks noChangeArrowheads="1"/>
          </p:cNvSpPr>
          <p:nvPr/>
        </p:nvSpPr>
        <p:spPr bwMode="auto">
          <a:xfrm>
            <a:off x="755650" y="3141663"/>
            <a:ext cx="215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/>
              <a:t>3</a:t>
            </a:r>
          </a:p>
        </p:txBody>
      </p:sp>
      <p:sp>
        <p:nvSpPr>
          <p:cNvPr id="12298" name="Text Box 23"/>
          <p:cNvSpPr txBox="1">
            <a:spLocks noChangeArrowheads="1"/>
          </p:cNvSpPr>
          <p:nvPr/>
        </p:nvSpPr>
        <p:spPr bwMode="auto">
          <a:xfrm>
            <a:off x="1187450" y="3141663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>
                <a:hlinkClick r:id="rId2" action="ppaction://hlinkfile"/>
              </a:rPr>
              <a:t>4</a:t>
            </a:r>
            <a:endParaRPr lang="ru-RU" altLang="ru-RU" sz="1800"/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1835150" y="549275"/>
            <a:ext cx="5329238" cy="830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Прямой угол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  <p:bldP spid="30727" grpId="0"/>
      <p:bldP spid="307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4800" b="1" smtClean="0">
                <a:latin typeface="Times New Roman" pitchFamily="18" charset="0"/>
                <a:cs typeface="Times New Roman" pitchFamily="18" charset="0"/>
              </a:rPr>
              <a:t>Примеры:</a:t>
            </a:r>
          </a:p>
        </p:txBody>
      </p:sp>
      <p:pic>
        <p:nvPicPr>
          <p:cNvPr id="21510" name="Picture 6" descr="Картинка 3 из 23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379412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8" descr="Картинка 11 из 239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773238"/>
            <a:ext cx="38417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9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500313"/>
            <a:ext cx="6243638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39750" y="404813"/>
            <a:ext cx="7632700" cy="1323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Прямой угол строили древние египтяне.</a:t>
            </a:r>
          </a:p>
        </p:txBody>
      </p:sp>
      <p:sp>
        <p:nvSpPr>
          <p:cNvPr id="14340" name="Line 13"/>
          <p:cNvSpPr>
            <a:spLocks noChangeShapeType="1"/>
          </p:cNvSpPr>
          <p:nvPr/>
        </p:nvSpPr>
        <p:spPr bwMode="auto">
          <a:xfrm>
            <a:off x="2428875" y="39290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1" name="Line 14"/>
          <p:cNvSpPr>
            <a:spLocks noChangeShapeType="1"/>
          </p:cNvSpPr>
          <p:nvPr/>
        </p:nvSpPr>
        <p:spPr bwMode="auto">
          <a:xfrm>
            <a:off x="2428875" y="464343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2" name="Line 16"/>
          <p:cNvSpPr>
            <a:spLocks noChangeShapeType="1"/>
          </p:cNvSpPr>
          <p:nvPr/>
        </p:nvSpPr>
        <p:spPr bwMode="auto">
          <a:xfrm flipV="1">
            <a:off x="3132138" y="3571875"/>
            <a:ext cx="5111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3" name="Line 17"/>
          <p:cNvSpPr>
            <a:spLocks noChangeShapeType="1"/>
          </p:cNvSpPr>
          <p:nvPr/>
        </p:nvSpPr>
        <p:spPr bwMode="auto">
          <a:xfrm>
            <a:off x="3852863" y="3925888"/>
            <a:ext cx="433387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4" name="Line 18"/>
          <p:cNvSpPr>
            <a:spLocks noChangeShapeType="1"/>
          </p:cNvSpPr>
          <p:nvPr/>
        </p:nvSpPr>
        <p:spPr bwMode="auto">
          <a:xfrm flipH="1" flipV="1">
            <a:off x="4714875" y="4357688"/>
            <a:ext cx="357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5" name="Line 19"/>
          <p:cNvSpPr>
            <a:spLocks noChangeShapeType="1"/>
          </p:cNvSpPr>
          <p:nvPr/>
        </p:nvSpPr>
        <p:spPr bwMode="auto">
          <a:xfrm>
            <a:off x="5500688" y="4786313"/>
            <a:ext cx="428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6" name="Line 20"/>
          <p:cNvSpPr>
            <a:spLocks noChangeShapeType="1"/>
          </p:cNvSpPr>
          <p:nvPr/>
        </p:nvSpPr>
        <p:spPr bwMode="auto">
          <a:xfrm flipV="1">
            <a:off x="3357563" y="5072063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7" name="Line 21"/>
          <p:cNvSpPr>
            <a:spLocks noChangeShapeType="1"/>
          </p:cNvSpPr>
          <p:nvPr/>
        </p:nvSpPr>
        <p:spPr bwMode="auto">
          <a:xfrm flipV="1">
            <a:off x="4357688" y="5072063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8" name="Line 21"/>
          <p:cNvSpPr>
            <a:spLocks noChangeShapeType="1"/>
          </p:cNvSpPr>
          <p:nvPr/>
        </p:nvSpPr>
        <p:spPr bwMode="auto">
          <a:xfrm flipV="1">
            <a:off x="5429250" y="5072063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350"/>
            <a:ext cx="9144000" cy="724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708400" y="1773238"/>
            <a:ext cx="4608513" cy="4211637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Что такое угол (его вершина, стороны);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Прямой угол, развернутый угол;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Как называют, обозначают углы;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Как сравнить углы;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Как начертить угол;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Где мы встречаемся с углами в жизни;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Прошлое и настоящее углов на практике.</a:t>
            </a:r>
          </a:p>
        </p:txBody>
      </p:sp>
      <p:sp>
        <p:nvSpPr>
          <p:cNvPr id="15364" name="Заголовок 1"/>
          <p:cNvSpPr>
            <a:spLocks noGrp="1"/>
          </p:cNvSpPr>
          <p:nvPr>
            <p:ph type="title"/>
          </p:nvPr>
        </p:nvSpPr>
        <p:spPr>
          <a:xfrm>
            <a:off x="2987675" y="836613"/>
            <a:ext cx="5329238" cy="6477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chemeClr val="tx1"/>
                </a:solidFill>
              </a:rPr>
              <a:t>Что узнали на уроке: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93" name="Group 37"/>
          <p:cNvGraphicFramePr>
            <a:graphicFrameLocks noGrp="1"/>
          </p:cNvGraphicFramePr>
          <p:nvPr>
            <p:ph/>
          </p:nvPr>
        </p:nvGraphicFramePr>
        <p:xfrm>
          <a:off x="539750" y="476250"/>
          <a:ext cx="8008938" cy="5922963"/>
        </p:xfrm>
        <a:graphic>
          <a:graphicData uri="http://schemas.openxmlformats.org/drawingml/2006/table">
            <a:tbl>
              <a:tblPr/>
              <a:tblGrid>
                <a:gridCol w="4005263"/>
                <a:gridCol w="4003675"/>
              </a:tblGrid>
              <a:tr h="11431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Вариант 1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Вариант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9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9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400" name="Picture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44" t="37796" r="36926" b="33649"/>
          <a:stretch>
            <a:fillRect/>
          </a:stretch>
        </p:blipFill>
        <p:spPr bwMode="auto">
          <a:xfrm>
            <a:off x="1055688" y="1690688"/>
            <a:ext cx="2951162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1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66" t="29427" r="36688" b="48759"/>
          <a:stretch>
            <a:fillRect/>
          </a:stretch>
        </p:blipFill>
        <p:spPr bwMode="auto">
          <a:xfrm>
            <a:off x="4918075" y="1690688"/>
            <a:ext cx="3038475" cy="231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2" name="Picture 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66" t="29408" r="36688" b="47073"/>
          <a:stretch>
            <a:fillRect/>
          </a:stretch>
        </p:blipFill>
        <p:spPr bwMode="auto">
          <a:xfrm>
            <a:off x="1055688" y="4076700"/>
            <a:ext cx="295116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3" name="Picture 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66" t="53760" r="38573" b="22704"/>
          <a:stretch>
            <a:fillRect/>
          </a:stretch>
        </p:blipFill>
        <p:spPr bwMode="auto">
          <a:xfrm>
            <a:off x="4918075" y="4076700"/>
            <a:ext cx="3038475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43" name="Group 15"/>
          <p:cNvGraphicFramePr>
            <a:graphicFrameLocks noGrp="1"/>
          </p:cNvGraphicFramePr>
          <p:nvPr>
            <p:ph/>
          </p:nvPr>
        </p:nvGraphicFramePr>
        <p:xfrm>
          <a:off x="566738" y="304800"/>
          <a:ext cx="8008937" cy="5715000"/>
        </p:xfrm>
        <a:graphic>
          <a:graphicData uri="http://schemas.openxmlformats.org/drawingml/2006/table">
            <a:tbl>
              <a:tblPr/>
              <a:tblGrid>
                <a:gridCol w="4005262"/>
                <a:gridCol w="4003675"/>
              </a:tblGrid>
              <a:tr h="285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42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66" t="55444" r="37157" b="32796"/>
          <a:stretch>
            <a:fillRect/>
          </a:stretch>
        </p:blipFill>
        <p:spPr bwMode="auto">
          <a:xfrm>
            <a:off x="611188" y="476250"/>
            <a:ext cx="3744912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66" t="51242" r="38104" b="37833"/>
          <a:stretch>
            <a:fillRect/>
          </a:stretch>
        </p:blipFill>
        <p:spPr bwMode="auto">
          <a:xfrm>
            <a:off x="4716463" y="476250"/>
            <a:ext cx="36734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66" t="35297" r="37157" b="52110"/>
          <a:stretch>
            <a:fillRect/>
          </a:stretch>
        </p:blipFill>
        <p:spPr bwMode="auto">
          <a:xfrm>
            <a:off x="611188" y="3357563"/>
            <a:ext cx="374491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35" t="25204" r="37636" b="58833"/>
          <a:stretch>
            <a:fillRect/>
          </a:stretch>
        </p:blipFill>
        <p:spPr bwMode="auto">
          <a:xfrm>
            <a:off x="4716463" y="3357563"/>
            <a:ext cx="36734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331913" y="404813"/>
            <a:ext cx="6408737" cy="923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ответы.</a:t>
            </a: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1187450" y="1863725"/>
            <a:ext cx="11668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>
                <a:latin typeface="Calibri" pitchFamily="34" charset="0"/>
                <a:ea typeface="Times New Roman" pitchFamily="18" charset="0"/>
                <a:cs typeface="Calibri" pitchFamily="34" charset="0"/>
              </a:rPr>
              <a:t>Вариант 1</a:t>
            </a:r>
            <a:endParaRPr lang="ru-RU" altLang="ru-RU" sz="1800">
              <a:latin typeface="Arial" charset="0"/>
              <a:ea typeface="Times New Roman" pitchFamily="18" charset="0"/>
              <a:cs typeface="Calibri" pitchFamily="34" charset="0"/>
            </a:endParaRPr>
          </a:p>
        </p:txBody>
      </p:sp>
      <p:graphicFrame>
        <p:nvGraphicFramePr>
          <p:cNvPr id="24683" name="Group 107"/>
          <p:cNvGraphicFramePr>
            <a:graphicFrameLocks noGrp="1"/>
          </p:cNvGraphicFramePr>
          <p:nvPr/>
        </p:nvGraphicFramePr>
        <p:xfrm>
          <a:off x="684213" y="2420938"/>
          <a:ext cx="2735262" cy="1089025"/>
        </p:xfrm>
        <a:graphic>
          <a:graphicData uri="http://schemas.openxmlformats.org/drawingml/2006/table">
            <a:tbl>
              <a:tblPr/>
              <a:tblGrid>
                <a:gridCol w="682378"/>
                <a:gridCol w="684294"/>
                <a:gridCol w="684295"/>
                <a:gridCol w="684294"/>
              </a:tblGrid>
              <a:tr h="6315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№1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27" marR="91427" marT="45746" marB="4574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№2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27" marR="91427" marT="45746" marB="4574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№3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27" marR="91427" marT="45746" marB="4574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№4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27" marR="91427" marT="45746" marB="4574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2,3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27" marR="91427" marT="45746" marB="4574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27" marR="91427" marT="45746" marB="4574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2,4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27" marR="91427" marT="45746" marB="4574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27" marR="91427" marT="45746" marB="4574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53" name="Rectangle 56"/>
          <p:cNvSpPr>
            <a:spLocks noChangeArrowheads="1"/>
          </p:cNvSpPr>
          <p:nvPr/>
        </p:nvSpPr>
        <p:spPr bwMode="auto">
          <a:xfrm>
            <a:off x="6227763" y="2008188"/>
            <a:ext cx="11668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>
                <a:latin typeface="Calibri" pitchFamily="34" charset="0"/>
                <a:ea typeface="Times New Roman" pitchFamily="18" charset="0"/>
                <a:cs typeface="Calibri" pitchFamily="34" charset="0"/>
              </a:rPr>
              <a:t>Вариант 2</a:t>
            </a:r>
            <a:endParaRPr lang="ru-RU" altLang="ru-RU" sz="1800">
              <a:latin typeface="Arial" charset="0"/>
              <a:ea typeface="Times New Roman" pitchFamily="18" charset="0"/>
              <a:cs typeface="Calibri" pitchFamily="34" charset="0"/>
            </a:endParaRPr>
          </a:p>
        </p:txBody>
      </p:sp>
      <p:graphicFrame>
        <p:nvGraphicFramePr>
          <p:cNvPr id="24685" name="Group 109"/>
          <p:cNvGraphicFramePr>
            <a:graphicFrameLocks noGrp="1"/>
          </p:cNvGraphicFramePr>
          <p:nvPr/>
        </p:nvGraphicFramePr>
        <p:xfrm>
          <a:off x="5292725" y="2492375"/>
          <a:ext cx="2624138" cy="1046163"/>
        </p:xfrm>
        <a:graphic>
          <a:graphicData uri="http://schemas.openxmlformats.org/drawingml/2006/table">
            <a:tbl>
              <a:tblPr/>
              <a:tblGrid>
                <a:gridCol w="654655"/>
                <a:gridCol w="656495"/>
                <a:gridCol w="656494"/>
                <a:gridCol w="656495"/>
              </a:tblGrid>
              <a:tr h="588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№1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31" marR="91431"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№2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31" marR="91431"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№3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31" marR="91431"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№4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31" marR="91431"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31" marR="91431"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31" marR="91431"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1,4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31" marR="91431"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91431" marR="91431"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71" name="Rectangle 110"/>
          <p:cNvSpPr>
            <a:spLocks noChangeArrowheads="1"/>
          </p:cNvSpPr>
          <p:nvPr/>
        </p:nvSpPr>
        <p:spPr bwMode="auto">
          <a:xfrm>
            <a:off x="2700338" y="4076700"/>
            <a:ext cx="47513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/>
              <a:t>0 ошибок-«5»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/>
              <a:t>1 ошибка- «4»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/>
              <a:t>2 ошибки- «3»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/>
              <a:t>               3-4 ошибки –«поработай»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1619250" y="1906588"/>
            <a:ext cx="6769100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Для всех математиков характерна </a:t>
            </a:r>
            <a:r>
              <a:rPr lang="ru-RU" altLang="ru-RU" sz="32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дерзость ума.</a:t>
            </a:r>
            <a:r>
              <a:rPr lang="ru-RU" altLang="ru-RU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Математик не любит, когда ему о чем-нибудь рассказывают, он </a:t>
            </a:r>
            <a:r>
              <a:rPr lang="ru-RU" altLang="ru-RU" sz="32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сам</a:t>
            </a: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 хочет дойти до всего.</a:t>
            </a:r>
          </a:p>
          <a:p>
            <a:pPr algn="r"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/>
              <a:t>Сойер У.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655763" y="5157788"/>
            <a:ext cx="61928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4000">
                <a:solidFill>
                  <a:schemeClr val="folHlink"/>
                </a:solidFill>
              </a:rPr>
              <a:t>Спасибо за внимание!</a:t>
            </a:r>
          </a:p>
        </p:txBody>
      </p:sp>
      <p:pic>
        <p:nvPicPr>
          <p:cNvPr id="25606" name="Picture 15">
            <a:hlinkClick r:id="rId2" action="ppaction://hlinkfile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9" y="3846675"/>
            <a:ext cx="1800324" cy="1693699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500" dist="50800" dir="5400000" sy="-100000" algn="bl" rotWithShape="0"/>
            <a:softEdge rad="1270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827088" y="476250"/>
            <a:ext cx="7416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800" b="1"/>
              <a:t>Какие геометрические фигуры изображены? Расскажите о них.</a:t>
            </a:r>
          </a:p>
        </p:txBody>
      </p:sp>
      <p:sp>
        <p:nvSpPr>
          <p:cNvPr id="4099" name="Line 5"/>
          <p:cNvSpPr>
            <a:spLocks noChangeShapeType="1"/>
          </p:cNvSpPr>
          <p:nvPr/>
        </p:nvSpPr>
        <p:spPr bwMode="auto">
          <a:xfrm flipV="1">
            <a:off x="827088" y="2133600"/>
            <a:ext cx="3024187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Oval 7"/>
          <p:cNvSpPr>
            <a:spLocks noChangeArrowheads="1"/>
          </p:cNvSpPr>
          <p:nvPr/>
        </p:nvSpPr>
        <p:spPr bwMode="auto">
          <a:xfrm>
            <a:off x="6804025" y="2133600"/>
            <a:ext cx="73025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4101" name="Line 8"/>
          <p:cNvSpPr>
            <a:spLocks noChangeShapeType="1"/>
          </p:cNvSpPr>
          <p:nvPr/>
        </p:nvSpPr>
        <p:spPr bwMode="auto">
          <a:xfrm flipH="1">
            <a:off x="4859338" y="2205038"/>
            <a:ext cx="1944687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2" name="Oval 9"/>
          <p:cNvSpPr>
            <a:spLocks noChangeArrowheads="1"/>
          </p:cNvSpPr>
          <p:nvPr/>
        </p:nvSpPr>
        <p:spPr bwMode="auto">
          <a:xfrm>
            <a:off x="2555875" y="458152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4103" name="Oval 10"/>
          <p:cNvSpPr>
            <a:spLocks noChangeArrowheads="1"/>
          </p:cNvSpPr>
          <p:nvPr/>
        </p:nvSpPr>
        <p:spPr bwMode="auto">
          <a:xfrm>
            <a:off x="5435600" y="5373688"/>
            <a:ext cx="73025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4104" name="Line 11"/>
          <p:cNvSpPr>
            <a:spLocks noChangeShapeType="1"/>
          </p:cNvSpPr>
          <p:nvPr/>
        </p:nvSpPr>
        <p:spPr bwMode="auto">
          <a:xfrm>
            <a:off x="2555875" y="4581525"/>
            <a:ext cx="295275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5" name="Text Box 12"/>
          <p:cNvSpPr txBox="1">
            <a:spLocks noChangeArrowheads="1"/>
          </p:cNvSpPr>
          <p:nvPr/>
        </p:nvSpPr>
        <p:spPr bwMode="auto">
          <a:xfrm>
            <a:off x="611188" y="2276475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/>
              <a:t>а</a:t>
            </a:r>
          </a:p>
        </p:txBody>
      </p:sp>
      <p:sp>
        <p:nvSpPr>
          <p:cNvPr id="4106" name="Text Box 13"/>
          <p:cNvSpPr txBox="1">
            <a:spLocks noChangeArrowheads="1"/>
          </p:cNvSpPr>
          <p:nvPr/>
        </p:nvSpPr>
        <p:spPr bwMode="auto">
          <a:xfrm>
            <a:off x="6948488" y="1989138"/>
            <a:ext cx="215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1800"/>
              <a:t>R</a:t>
            </a:r>
            <a:endParaRPr lang="ru-RU" altLang="ru-RU" sz="1800"/>
          </a:p>
        </p:txBody>
      </p:sp>
      <p:sp>
        <p:nvSpPr>
          <p:cNvPr id="4107" name="Text Box 14"/>
          <p:cNvSpPr txBox="1">
            <a:spLocks noChangeArrowheads="1"/>
          </p:cNvSpPr>
          <p:nvPr/>
        </p:nvSpPr>
        <p:spPr bwMode="auto">
          <a:xfrm>
            <a:off x="4932363" y="3500438"/>
            <a:ext cx="215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1800"/>
              <a:t>O</a:t>
            </a:r>
            <a:endParaRPr lang="ru-RU" altLang="ru-RU" sz="1800"/>
          </a:p>
        </p:txBody>
      </p:sp>
      <p:sp>
        <p:nvSpPr>
          <p:cNvPr id="4108" name="Text Box 15"/>
          <p:cNvSpPr txBox="1">
            <a:spLocks noChangeArrowheads="1"/>
          </p:cNvSpPr>
          <p:nvPr/>
        </p:nvSpPr>
        <p:spPr bwMode="auto">
          <a:xfrm>
            <a:off x="2411413" y="4292600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1800"/>
              <a:t>F</a:t>
            </a:r>
            <a:endParaRPr lang="ru-RU" altLang="ru-RU" sz="1800"/>
          </a:p>
        </p:txBody>
      </p:sp>
      <p:sp>
        <p:nvSpPr>
          <p:cNvPr id="4109" name="Text Box 16"/>
          <p:cNvSpPr txBox="1">
            <a:spLocks noChangeArrowheads="1"/>
          </p:cNvSpPr>
          <p:nvPr/>
        </p:nvSpPr>
        <p:spPr bwMode="auto">
          <a:xfrm>
            <a:off x="5508625" y="5157788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1800"/>
              <a:t>D</a:t>
            </a: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87350"/>
            <a:ext cx="9144000" cy="724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708400" y="1773238"/>
            <a:ext cx="4608513" cy="4211637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Что такое угол (его вершина, стороны);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Прямой угол, развернутый угол;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Как называют, обозначают углы;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Как сравнить углы;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Как начертить угол;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Где мы встречаемся с углами в жизни;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>
              <a:latin typeface="Arial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latin typeface="Arial" charset="0"/>
              </a:rPr>
              <a:t>Прошлое и настоящее углов на практике.</a:t>
            </a:r>
          </a:p>
        </p:txBody>
      </p:sp>
      <p:sp>
        <p:nvSpPr>
          <p:cNvPr id="5124" name="Заголовок 1"/>
          <p:cNvSpPr>
            <a:spLocks noGrp="1"/>
          </p:cNvSpPr>
          <p:nvPr>
            <p:ph type="title"/>
          </p:nvPr>
        </p:nvSpPr>
        <p:spPr>
          <a:xfrm>
            <a:off x="3543300" y="836613"/>
            <a:ext cx="4773613" cy="6477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chemeClr val="tx1"/>
                </a:solidFill>
              </a:rPr>
              <a:t>На уроке узнаем: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Line 4"/>
          <p:cNvSpPr>
            <a:spLocks noChangeShapeType="1"/>
          </p:cNvSpPr>
          <p:nvPr/>
        </p:nvSpPr>
        <p:spPr bwMode="auto">
          <a:xfrm flipV="1">
            <a:off x="2700338" y="2349500"/>
            <a:ext cx="2592387" cy="25923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2627313" y="486886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2700338" y="4941888"/>
            <a:ext cx="38163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7" name="Arc 7"/>
          <p:cNvSpPr>
            <a:spLocks/>
          </p:cNvSpPr>
          <p:nvPr/>
        </p:nvSpPr>
        <p:spPr bwMode="auto">
          <a:xfrm rot="1106097">
            <a:off x="3068638" y="3430588"/>
            <a:ext cx="431800" cy="36036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268538" y="5013325"/>
            <a:ext cx="4873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solidFill>
                  <a:srgbClr val="FF0000"/>
                </a:solidFill>
                <a:latin typeface="Tahoma" pitchFamily="34" charset="0"/>
              </a:rPr>
              <a:t>А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364163" y="2060575"/>
            <a:ext cx="4540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600">
                <a:solidFill>
                  <a:srgbClr val="FF0000"/>
                </a:solidFill>
                <a:latin typeface="Tahoma" pitchFamily="34" charset="0"/>
              </a:rPr>
              <a:t>В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6443663" y="5013325"/>
            <a:ext cx="4587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600">
                <a:solidFill>
                  <a:srgbClr val="FF0000"/>
                </a:solidFill>
                <a:latin typeface="Tahoma" pitchFamily="34" charset="0"/>
              </a:rPr>
              <a:t>С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50825" y="4652963"/>
            <a:ext cx="2232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400">
                <a:latin typeface="Tahoma" pitchFamily="34" charset="0"/>
              </a:rPr>
              <a:t>Вершина угла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3203575" y="4868863"/>
            <a:ext cx="3240088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300">
                <a:latin typeface="Tahoma" pitchFamily="34" charset="0"/>
              </a:rPr>
              <a:t>Сторона угла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 rot="-2644581">
            <a:off x="2555875" y="3357563"/>
            <a:ext cx="20272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200">
                <a:latin typeface="Tahoma" pitchFamily="34" charset="0"/>
              </a:rPr>
              <a:t>Сторона угла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490538" y="5546725"/>
            <a:ext cx="8496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Обозначение: </a:t>
            </a:r>
            <a:r>
              <a:rPr lang="en-US" altLang="ru-RU" sz="3600">
                <a:latin typeface="Tahoma" pitchFamily="34" charset="0"/>
              </a:rPr>
              <a:t>&lt;</a:t>
            </a:r>
            <a:r>
              <a:rPr lang="ru-RU" altLang="ru-RU" sz="3600">
                <a:latin typeface="Tahoma" pitchFamily="34" charset="0"/>
              </a:rPr>
              <a:t>ВАС или </a:t>
            </a:r>
            <a:r>
              <a:rPr lang="en-US" altLang="ru-RU" sz="3600">
                <a:latin typeface="Tahoma" pitchFamily="34" charset="0"/>
              </a:rPr>
              <a:t>&lt;</a:t>
            </a:r>
            <a:r>
              <a:rPr lang="ru-RU" altLang="ru-RU" sz="3600">
                <a:latin typeface="Tahoma" pitchFamily="34" charset="0"/>
              </a:rPr>
              <a:t>А или </a:t>
            </a:r>
            <a:r>
              <a:rPr lang="en-US" altLang="ru-RU" sz="3600">
                <a:latin typeface="Tahoma" pitchFamily="34" charset="0"/>
              </a:rPr>
              <a:t>&lt;</a:t>
            </a:r>
            <a:r>
              <a:rPr lang="ru-RU" altLang="ru-RU" sz="3600">
                <a:latin typeface="Tahoma" pitchFamily="34" charset="0"/>
              </a:rPr>
              <a:t>САВ</a:t>
            </a:r>
          </a:p>
        </p:txBody>
      </p:sp>
      <p:sp>
        <p:nvSpPr>
          <p:cNvPr id="6157" name="WordArt 16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384550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8B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УГОЛ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8" grpId="0"/>
      <p:bldP spid="10249" grpId="0"/>
      <p:bldP spid="10250" grpId="0"/>
      <p:bldP spid="10251" grpId="0"/>
      <p:bldP spid="10252" grpId="0"/>
      <p:bldP spid="102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AutoShape 4"/>
          <p:cNvSpPr>
            <a:spLocks noChangeArrowheads="1"/>
          </p:cNvSpPr>
          <p:nvPr/>
        </p:nvSpPr>
        <p:spPr bwMode="auto">
          <a:xfrm rot="-6576095">
            <a:off x="2207418" y="2237582"/>
            <a:ext cx="3008313" cy="3644900"/>
          </a:xfrm>
          <a:prstGeom prst="triangle">
            <a:avLst>
              <a:gd name="adj" fmla="val 43037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2293" name="Arc 5"/>
          <p:cNvSpPr>
            <a:spLocks/>
          </p:cNvSpPr>
          <p:nvPr/>
        </p:nvSpPr>
        <p:spPr bwMode="auto">
          <a:xfrm flipV="1">
            <a:off x="2700338" y="4149725"/>
            <a:ext cx="71437" cy="719138"/>
          </a:xfrm>
          <a:custGeom>
            <a:avLst/>
            <a:gdLst>
              <a:gd name="T0" fmla="*/ 0 w 21600"/>
              <a:gd name="T1" fmla="*/ 0 h 21600"/>
              <a:gd name="T2" fmla="*/ 28266374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rgbClr val="1111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4356100" y="3357563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6300788" y="3716338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2627313" y="2133600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3708400" y="5805488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851025" y="4859338"/>
            <a:ext cx="417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А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124075" y="1700213"/>
            <a:ext cx="3587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О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500563" y="1484313"/>
            <a:ext cx="576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В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795963" y="5013325"/>
            <a:ext cx="5032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С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995738" y="1989138"/>
            <a:ext cx="431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3600">
                <a:latin typeface="Tahoma" pitchFamily="34" charset="0"/>
              </a:rPr>
              <a:t>F</a:t>
            </a:r>
            <a:endParaRPr lang="ru-RU" altLang="ru-RU" sz="3600">
              <a:latin typeface="Tahoma" pitchFamily="34" charset="0"/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4572000" y="3213100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3600">
                <a:latin typeface="Tahoma" pitchFamily="34" charset="0"/>
              </a:rPr>
              <a:t>N</a:t>
            </a:r>
            <a:endParaRPr lang="ru-RU" altLang="ru-RU" sz="3600">
              <a:latin typeface="Tahoma" pitchFamily="34" charset="0"/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003800" y="4941888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3600">
                <a:latin typeface="Tahoma" pitchFamily="34" charset="0"/>
              </a:rPr>
              <a:t>D</a:t>
            </a:r>
            <a:endParaRPr lang="ru-RU" altLang="ru-RU" sz="3600">
              <a:latin typeface="Tahoma" pitchFamily="34" charset="0"/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6300788" y="3860800"/>
            <a:ext cx="576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3600">
                <a:latin typeface="Tahoma" pitchFamily="34" charset="0"/>
              </a:rPr>
              <a:t>R</a:t>
            </a:r>
            <a:endParaRPr lang="ru-RU" altLang="ru-RU" sz="3600">
              <a:latin typeface="Tahoma" pitchFamily="34" charset="0"/>
            </a:endParaRPr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V="1">
            <a:off x="2051050" y="1731963"/>
            <a:ext cx="3154363" cy="3136900"/>
          </a:xfrm>
          <a:prstGeom prst="line">
            <a:avLst/>
          </a:prstGeom>
          <a:noFill/>
          <a:ln w="38100">
            <a:solidFill>
              <a:srgbClr val="1111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2124075" y="4868863"/>
            <a:ext cx="4464050" cy="0"/>
          </a:xfrm>
          <a:prstGeom prst="line">
            <a:avLst/>
          </a:prstGeom>
          <a:noFill/>
          <a:ln w="38100">
            <a:solidFill>
              <a:srgbClr val="1111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8" name="Oval 20"/>
          <p:cNvSpPr>
            <a:spLocks noChangeArrowheads="1"/>
          </p:cNvSpPr>
          <p:nvPr/>
        </p:nvSpPr>
        <p:spPr bwMode="auto">
          <a:xfrm>
            <a:off x="1979613" y="47974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2309" name="Oval 21"/>
          <p:cNvSpPr>
            <a:spLocks noChangeArrowheads="1"/>
          </p:cNvSpPr>
          <p:nvPr/>
        </p:nvSpPr>
        <p:spPr bwMode="auto">
          <a:xfrm>
            <a:off x="3348038" y="34290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2310" name="Oval 22"/>
          <p:cNvSpPr>
            <a:spLocks noChangeArrowheads="1"/>
          </p:cNvSpPr>
          <p:nvPr/>
        </p:nvSpPr>
        <p:spPr bwMode="auto">
          <a:xfrm>
            <a:off x="4356100" y="242093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2311" name="Oval 23"/>
          <p:cNvSpPr>
            <a:spLocks noChangeArrowheads="1"/>
          </p:cNvSpPr>
          <p:nvPr/>
        </p:nvSpPr>
        <p:spPr bwMode="auto">
          <a:xfrm>
            <a:off x="5148263" y="47974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3132138" y="5445125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Е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2627313" y="3068638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Х</a:t>
            </a: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539750" y="404813"/>
            <a:ext cx="8424863" cy="492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600" b="1" i="1" dirty="0">
                <a:solidFill>
                  <a:schemeClr val="accent6">
                    <a:lumMod val="75000"/>
                  </a:schemeClr>
                </a:solidFill>
              </a:rPr>
              <a:t>Расположение точек относительно угла.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1000"/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1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2" dur="1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 animBg="1"/>
      <p:bldP spid="12294" grpId="0" animBg="1"/>
      <p:bldP spid="12295" grpId="0" animBg="1"/>
      <p:bldP spid="12296" grpId="0" animBg="1"/>
      <p:bldP spid="12297" grpId="0" animBg="1"/>
      <p:bldP spid="12298" grpId="0"/>
      <p:bldP spid="12299" grpId="0"/>
      <p:bldP spid="12300" grpId="0"/>
      <p:bldP spid="12302" grpId="0"/>
      <p:bldP spid="12303" grpId="0"/>
      <p:bldP spid="12304" grpId="0"/>
      <p:bldP spid="12305" grpId="0"/>
      <p:bldP spid="12306" grpId="0" animBg="1"/>
      <p:bldP spid="12307" grpId="0" animBg="1"/>
      <p:bldP spid="12308" grpId="0" animBg="1"/>
      <p:bldP spid="12309" grpId="0" animBg="1"/>
      <p:bldP spid="12310" grpId="0" animBg="1"/>
      <p:bldP spid="12311" grpId="0" animBg="1"/>
      <p:bldP spid="12315" grpId="0"/>
      <p:bldP spid="123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5651500" y="4652963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7092950" y="4005263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5508625" y="2781300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2341563" y="5557838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84188" y="4611688"/>
            <a:ext cx="4175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А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4516438" y="1460500"/>
            <a:ext cx="3587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О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7308850" y="3357563"/>
            <a:ext cx="5032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С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5867400" y="4652963"/>
            <a:ext cx="431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3600">
                <a:latin typeface="Tahoma" pitchFamily="34" charset="0"/>
              </a:rPr>
              <a:t>F</a:t>
            </a:r>
            <a:endParaRPr lang="ru-RU" altLang="ru-RU" sz="3600">
              <a:latin typeface="Tahoma" pitchFamily="34" charset="0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3348038" y="3068638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3600">
                <a:latin typeface="Tahoma" pitchFamily="34" charset="0"/>
              </a:rPr>
              <a:t>N</a:t>
            </a:r>
            <a:endParaRPr lang="ru-RU" altLang="ru-RU" sz="3600">
              <a:latin typeface="Tahoma" pitchFamily="34" charset="0"/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5651500" y="2133600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3600">
                <a:latin typeface="Tahoma" pitchFamily="34" charset="0"/>
              </a:rPr>
              <a:t>D</a:t>
            </a:r>
            <a:endParaRPr lang="ru-RU" altLang="ru-RU" sz="3600">
              <a:latin typeface="Tahoma" pitchFamily="34" charset="0"/>
            </a:endParaRP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6443663" y="2708275"/>
            <a:ext cx="576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ru-RU" sz="3600">
                <a:latin typeface="Tahoma" pitchFamily="34" charset="0"/>
              </a:rPr>
              <a:t>R</a:t>
            </a:r>
            <a:endParaRPr lang="ru-RU" altLang="ru-RU" sz="3600">
              <a:latin typeface="Tahoma" pitchFamily="34" charset="0"/>
            </a:endParaRPr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 flipV="1">
            <a:off x="1331913" y="1989138"/>
            <a:ext cx="3154362" cy="3136900"/>
          </a:xfrm>
          <a:prstGeom prst="line">
            <a:avLst/>
          </a:prstGeom>
          <a:noFill/>
          <a:ln w="38100">
            <a:solidFill>
              <a:srgbClr val="1111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 flipH="1" flipV="1">
            <a:off x="4500563" y="1989138"/>
            <a:ext cx="3455987" cy="2663825"/>
          </a:xfrm>
          <a:prstGeom prst="line">
            <a:avLst/>
          </a:prstGeom>
          <a:noFill/>
          <a:ln w="38100">
            <a:solidFill>
              <a:srgbClr val="11111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1" name="Oval 19"/>
          <p:cNvSpPr>
            <a:spLocks noChangeArrowheads="1"/>
          </p:cNvSpPr>
          <p:nvPr/>
        </p:nvSpPr>
        <p:spPr bwMode="auto">
          <a:xfrm>
            <a:off x="4427538" y="1989138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3332" name="Oval 20"/>
          <p:cNvSpPr>
            <a:spLocks noChangeArrowheads="1"/>
          </p:cNvSpPr>
          <p:nvPr/>
        </p:nvSpPr>
        <p:spPr bwMode="auto">
          <a:xfrm>
            <a:off x="6227763" y="33575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auto">
          <a:xfrm>
            <a:off x="3203575" y="3141663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3334" name="Oval 22"/>
          <p:cNvSpPr>
            <a:spLocks noChangeArrowheads="1"/>
          </p:cNvSpPr>
          <p:nvPr/>
        </p:nvSpPr>
        <p:spPr bwMode="auto">
          <a:xfrm>
            <a:off x="1835150" y="4508500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1765300" y="5197475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Е</a:t>
            </a:r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1619250" y="3789363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3600">
                <a:latin typeface="Tahoma" pitchFamily="34" charset="0"/>
              </a:rPr>
              <a:t>Х</a:t>
            </a:r>
          </a:p>
        </p:txBody>
      </p:sp>
      <p:sp>
        <p:nvSpPr>
          <p:cNvPr id="8213" name="Text Box 25"/>
          <p:cNvSpPr txBox="1">
            <a:spLocks noChangeArrowheads="1"/>
          </p:cNvSpPr>
          <p:nvPr/>
        </p:nvSpPr>
        <p:spPr bwMode="auto">
          <a:xfrm>
            <a:off x="755650" y="260350"/>
            <a:ext cx="7632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Назовите угол, изображенный на рисунке, его вершину, стороны, точки на сторонах угла, внутри угла, вне угла.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1000"/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10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7" dur="10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19" grpId="0" animBg="1"/>
      <p:bldP spid="13320" grpId="0" animBg="1"/>
      <p:bldP spid="13321" grpId="0" animBg="1"/>
      <p:bldP spid="13322" grpId="0"/>
      <p:bldP spid="13323" grpId="0"/>
      <p:bldP spid="13325" grpId="0"/>
      <p:bldP spid="13326" grpId="0"/>
      <p:bldP spid="13327" grpId="0"/>
      <p:bldP spid="13328" grpId="0"/>
      <p:bldP spid="13329" grpId="0" animBg="1"/>
      <p:bldP spid="13330" grpId="0" animBg="1"/>
      <p:bldP spid="13331" grpId="0" animBg="1"/>
      <p:bldP spid="13332" grpId="0" animBg="1"/>
      <p:bldP spid="13333" grpId="0" animBg="1"/>
      <p:bldP spid="13334" grpId="0" animBg="1"/>
      <p:bldP spid="13335" grpId="0"/>
      <p:bldP spid="133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16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038" y="1773238"/>
            <a:ext cx="2057400" cy="2057400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317500"/>
          </a:effectLst>
          <a:extLst/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2484438" y="836613"/>
            <a:ext cx="575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400"/>
              <a:t>Закончите моё высказывание: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2627313" y="2060575"/>
            <a:ext cx="5616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/>
              <a:t>Угол-это геометрическая фигура, состоящая из………проведенных из одной точки.</a:t>
            </a:r>
          </a:p>
        </p:txBody>
      </p:sp>
      <p:sp>
        <p:nvSpPr>
          <p:cNvPr id="9221" name="Line 7"/>
          <p:cNvSpPr>
            <a:spLocks noChangeShapeType="1"/>
          </p:cNvSpPr>
          <p:nvPr/>
        </p:nvSpPr>
        <p:spPr bwMode="auto">
          <a:xfrm flipH="1">
            <a:off x="2771775" y="3357563"/>
            <a:ext cx="2376488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Line 8"/>
          <p:cNvSpPr>
            <a:spLocks noChangeShapeType="1"/>
          </p:cNvSpPr>
          <p:nvPr/>
        </p:nvSpPr>
        <p:spPr bwMode="auto">
          <a:xfrm>
            <a:off x="2771775" y="4652963"/>
            <a:ext cx="3455988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3779838" y="4221163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042988" y="404813"/>
            <a:ext cx="684053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Как и все геометрические фигуры, углы сравниваются с помощью наложения.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468313" y="1916113"/>
            <a:ext cx="3240087" cy="194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400">
                <a:latin typeface="Tahoma" pitchFamily="34" charset="0"/>
              </a:rPr>
              <a:t>Если один угол можно наложить на другой так что они совпадут, то эти углы равны.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4716463" y="1989138"/>
            <a:ext cx="3240087" cy="194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2400">
                <a:latin typeface="Tahoma" pitchFamily="34" charset="0"/>
              </a:rPr>
              <a:t>Если первый угол меньше чем  второй, то он окажется внутри второго после наложения</a:t>
            </a:r>
          </a:p>
        </p:txBody>
      </p:sp>
      <p:pic>
        <p:nvPicPr>
          <p:cNvPr id="33799" name="Picture 7" descr="угол 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2078038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9" descr="угол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488" y="4076700"/>
            <a:ext cx="213836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4" name="Picture 12" descr="угол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888" y="5518150"/>
            <a:ext cx="185578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716463" y="4076700"/>
            <a:ext cx="1800225" cy="1223963"/>
            <a:chOff x="2789" y="2659"/>
            <a:chExt cx="1134" cy="998"/>
          </a:xfrm>
        </p:grpSpPr>
        <p:pic>
          <p:nvPicPr>
            <p:cNvPr id="10253" name="Picture 14" descr="угол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9" y="2659"/>
              <a:ext cx="1134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17"/>
            <p:cNvSpPr txBox="1">
              <a:spLocks noChangeArrowheads="1"/>
            </p:cNvSpPr>
            <p:nvPr/>
          </p:nvSpPr>
          <p:spPr bwMode="auto">
            <a:xfrm>
              <a:off x="3470" y="2931"/>
              <a:ext cx="18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ru-RU" altLang="ru-RU" sz="1400">
                  <a:latin typeface="Times New Roman" pitchFamily="18" charset="0"/>
                </a:rPr>
                <a:t>1</a:t>
              </a: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6665913" y="4067175"/>
            <a:ext cx="1871662" cy="1233488"/>
            <a:chOff x="4150" y="2568"/>
            <a:chExt cx="1179" cy="953"/>
          </a:xfrm>
        </p:grpSpPr>
        <p:pic>
          <p:nvPicPr>
            <p:cNvPr id="10251" name="Picture 15" descr="угол 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" y="2568"/>
              <a:ext cx="1179" cy="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8"/>
            <p:cNvSpPr txBox="1">
              <a:spLocks noChangeArrowheads="1"/>
            </p:cNvSpPr>
            <p:nvPr/>
          </p:nvSpPr>
          <p:spPr bwMode="auto">
            <a:xfrm>
              <a:off x="4649" y="2976"/>
              <a:ext cx="18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ru-RU" altLang="ru-RU" sz="1400">
                  <a:latin typeface="Times New Roman" pitchFamily="18" charset="0"/>
                </a:rPr>
                <a:t>2</a:t>
              </a:r>
            </a:p>
          </p:txBody>
        </p:sp>
      </p:grpSp>
      <p:pic>
        <p:nvPicPr>
          <p:cNvPr id="33811" name="Picture 19" descr="угол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5554663"/>
            <a:ext cx="1944687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  <p:bldP spid="33803" grpId="0"/>
      <p:bldP spid="338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268538" y="2924175"/>
            <a:ext cx="4535487" cy="366713"/>
            <a:chOff x="1610" y="2432"/>
            <a:chExt cx="2857" cy="231"/>
          </a:xfrm>
        </p:grpSpPr>
        <p:sp>
          <p:nvSpPr>
            <p:cNvPr id="11279" name="Line 4"/>
            <p:cNvSpPr>
              <a:spLocks noChangeShapeType="1"/>
            </p:cNvSpPr>
            <p:nvPr/>
          </p:nvSpPr>
          <p:spPr bwMode="auto">
            <a:xfrm>
              <a:off x="1746" y="2432"/>
              <a:ext cx="136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1280" name="Line 5"/>
            <p:cNvSpPr>
              <a:spLocks noChangeShapeType="1"/>
            </p:cNvSpPr>
            <p:nvPr/>
          </p:nvSpPr>
          <p:spPr bwMode="auto">
            <a:xfrm>
              <a:off x="3107" y="2432"/>
              <a:ext cx="127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1281" name="Text Box 6"/>
            <p:cNvSpPr txBox="1">
              <a:spLocks noChangeArrowheads="1"/>
            </p:cNvSpPr>
            <p:nvPr/>
          </p:nvSpPr>
          <p:spPr bwMode="auto">
            <a:xfrm>
              <a:off x="1610" y="2432"/>
              <a:ext cx="2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ru-RU" altLang="ru-RU" sz="1800">
                  <a:latin typeface="Tahoma" pitchFamily="34" charset="0"/>
                </a:rPr>
                <a:t>А</a:t>
              </a:r>
            </a:p>
          </p:txBody>
        </p:sp>
        <p:sp>
          <p:nvSpPr>
            <p:cNvPr id="11282" name="Text Box 7"/>
            <p:cNvSpPr txBox="1">
              <a:spLocks noChangeArrowheads="1"/>
            </p:cNvSpPr>
            <p:nvPr/>
          </p:nvSpPr>
          <p:spPr bwMode="auto">
            <a:xfrm>
              <a:off x="3016" y="2432"/>
              <a:ext cx="18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ru-RU" altLang="ru-RU" sz="1800">
                  <a:latin typeface="Tahoma" pitchFamily="34" charset="0"/>
                </a:rPr>
                <a:t>В</a:t>
              </a:r>
            </a:p>
          </p:txBody>
        </p:sp>
        <p:sp>
          <p:nvSpPr>
            <p:cNvPr id="11283" name="Text Box 8"/>
            <p:cNvSpPr txBox="1">
              <a:spLocks noChangeArrowheads="1"/>
            </p:cNvSpPr>
            <p:nvPr/>
          </p:nvSpPr>
          <p:spPr bwMode="auto">
            <a:xfrm>
              <a:off x="4286" y="2432"/>
              <a:ext cx="18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ru-RU" altLang="ru-RU" sz="1800">
                  <a:latin typeface="Tahoma" pitchFamily="34" charset="0"/>
                </a:rPr>
                <a:t>С</a:t>
              </a:r>
            </a:p>
          </p:txBody>
        </p:sp>
      </p:grp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116013" y="3357563"/>
            <a:ext cx="763746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ru-RU" altLang="ru-RU" sz="2100">
                <a:solidFill>
                  <a:srgbClr val="660033"/>
                </a:solidFill>
              </a:rPr>
              <a:t>		Два дополнительных друг другу луча образуют развёрнутый угол. Стороны этого угла вместе составляют прямую линию, на которой лежит вершина развернутого угла.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971550" y="476250"/>
            <a:ext cx="6840538" cy="830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Развернутый угол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684213" y="4868863"/>
            <a:ext cx="1655762" cy="1655762"/>
            <a:chOff x="1202" y="2750"/>
            <a:chExt cx="1043" cy="1043"/>
          </a:xfrm>
        </p:grpSpPr>
        <p:sp>
          <p:nvSpPr>
            <p:cNvPr id="11271" name="Oval 10"/>
            <p:cNvSpPr>
              <a:spLocks noChangeArrowheads="1"/>
            </p:cNvSpPr>
            <p:nvPr/>
          </p:nvSpPr>
          <p:spPr bwMode="auto">
            <a:xfrm>
              <a:off x="1202" y="2750"/>
              <a:ext cx="1043" cy="1043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1272" name="Oval 11">
              <a:hlinkClick r:id="rId2" action="ppaction://hlinkfile"/>
            </p:cNvPr>
            <p:cNvSpPr>
              <a:spLocks noChangeArrowheads="1"/>
            </p:cNvSpPr>
            <p:nvPr/>
          </p:nvSpPr>
          <p:spPr bwMode="auto">
            <a:xfrm>
              <a:off x="1225" y="2769"/>
              <a:ext cx="998" cy="998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1273" name="Line 12"/>
            <p:cNvSpPr>
              <a:spLocks noChangeShapeType="1"/>
            </p:cNvSpPr>
            <p:nvPr/>
          </p:nvSpPr>
          <p:spPr bwMode="auto">
            <a:xfrm flipV="1">
              <a:off x="1723" y="2873"/>
              <a:ext cx="5" cy="3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1274" name="Oval 13"/>
            <p:cNvSpPr>
              <a:spLocks noChangeArrowheads="1"/>
            </p:cNvSpPr>
            <p:nvPr/>
          </p:nvSpPr>
          <p:spPr bwMode="auto">
            <a:xfrm>
              <a:off x="1701" y="2795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1275" name="Line 14"/>
            <p:cNvSpPr>
              <a:spLocks noChangeShapeType="1"/>
            </p:cNvSpPr>
            <p:nvPr/>
          </p:nvSpPr>
          <p:spPr bwMode="auto">
            <a:xfrm>
              <a:off x="1723" y="3260"/>
              <a:ext cx="0" cy="34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1276" name="Oval 15"/>
            <p:cNvSpPr>
              <a:spLocks noChangeArrowheads="1"/>
            </p:cNvSpPr>
            <p:nvPr/>
          </p:nvSpPr>
          <p:spPr bwMode="auto">
            <a:xfrm>
              <a:off x="1701" y="3684"/>
              <a:ext cx="45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1277" name="Oval 16"/>
            <p:cNvSpPr>
              <a:spLocks noChangeArrowheads="1"/>
            </p:cNvSpPr>
            <p:nvPr/>
          </p:nvSpPr>
          <p:spPr bwMode="auto">
            <a:xfrm>
              <a:off x="2138" y="3260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  <p:sp>
          <p:nvSpPr>
            <p:cNvPr id="11278" name="Oval 17"/>
            <p:cNvSpPr>
              <a:spLocks noChangeArrowheads="1"/>
            </p:cNvSpPr>
            <p:nvPr/>
          </p:nvSpPr>
          <p:spPr bwMode="auto">
            <a:xfrm>
              <a:off x="1259" y="3249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3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o"/>
                <a:defRPr sz="23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5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ru-RU" altLang="ru-RU" sz="1800">
                <a:latin typeface="Tahoma" pitchFamily="34" charset="0"/>
              </a:endParaRPr>
            </a:p>
          </p:txBody>
        </p:sp>
      </p:grp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2484438" y="5084763"/>
            <a:ext cx="33845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>
                <a:latin typeface="Tahoma" pitchFamily="34" charset="0"/>
              </a:rPr>
              <a:t>Часовая и минутная стрелки часов образуют в 6 часов развернутый угол.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28690" grpId="0"/>
    </p:bldLst>
  </p:timing>
</p:sld>
</file>

<file path=ppt/theme/theme1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359</TotalTime>
  <Words>426</Words>
  <Application>Microsoft Office PowerPoint</Application>
  <PresentationFormat>Экран (4:3)</PresentationFormat>
  <Paragraphs>127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Verdana</vt:lpstr>
      <vt:lpstr>Arial</vt:lpstr>
      <vt:lpstr>Wingdings</vt:lpstr>
      <vt:lpstr>Calibri</vt:lpstr>
      <vt:lpstr>Tahoma</vt:lpstr>
      <vt:lpstr>Times New Roman</vt:lpstr>
      <vt:lpstr>Профиль</vt:lpstr>
      <vt:lpstr>Презентация PowerPoint</vt:lpstr>
      <vt:lpstr>Презентация PowerPoint</vt:lpstr>
      <vt:lpstr>На уроке узнаем: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Примеры:</vt:lpstr>
      <vt:lpstr>Презентация PowerPoint</vt:lpstr>
      <vt:lpstr>Что узнали на уроке: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2012-06-28T13:01:21Z</dcterms:created>
  <dcterms:modified xsi:type="dcterms:W3CDTF">2015-03-31T06:35:54Z</dcterms:modified>
</cp:coreProperties>
</file>